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9E51-9C70-4204-B72E-0C8C134E62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45B-253D-475C-9DC8-550442AD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9E51-9C70-4204-B72E-0C8C134E62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45B-253D-475C-9DC8-550442AD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2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9E51-9C70-4204-B72E-0C8C134E62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45B-253D-475C-9DC8-550442AD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9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9E51-9C70-4204-B72E-0C8C134E62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45B-253D-475C-9DC8-550442AD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7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9E51-9C70-4204-B72E-0C8C134E62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45B-253D-475C-9DC8-550442AD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4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9E51-9C70-4204-B72E-0C8C134E62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45B-253D-475C-9DC8-550442AD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6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9E51-9C70-4204-B72E-0C8C134E62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45B-253D-475C-9DC8-550442AD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4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9E51-9C70-4204-B72E-0C8C134E62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45B-253D-475C-9DC8-550442AD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7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9E51-9C70-4204-B72E-0C8C134E62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45B-253D-475C-9DC8-550442AD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9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9E51-9C70-4204-B72E-0C8C134E62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45B-253D-475C-9DC8-550442AD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9E51-9C70-4204-B72E-0C8C134E62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45B-253D-475C-9DC8-550442AD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8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29E51-9C70-4204-B72E-0C8C134E62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5B45B-253D-475C-9DC8-550442AD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1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noms</a:t>
            </a:r>
            <a:r>
              <a:rPr lang="en-US" dirty="0" smtClean="0"/>
              <a:t> et les articles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69" y="1781174"/>
            <a:ext cx="2626981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81174"/>
            <a:ext cx="320992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4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Indefinite articles</a:t>
            </a:r>
            <a:endParaRPr lang="en-US" dirty="0"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0070C0"/>
                </a:solidFill>
                <a:latin typeface="Adobe Fangsong Std R" pitchFamily="18" charset="-128"/>
                <a:ea typeface="Adobe Fangsong Std R" pitchFamily="18" charset="-128"/>
              </a:rPr>
              <a:t>un (a, an)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  <a:latin typeface="Adobe Fangsong Std R" pitchFamily="18" charset="-128"/>
                <a:ea typeface="Adobe Fangsong Std R" pitchFamily="18" charset="-128"/>
              </a:rPr>
              <a:t>Ex. </a:t>
            </a:r>
            <a:r>
              <a:rPr lang="en-US" dirty="0">
                <a:solidFill>
                  <a:srgbClr val="0070C0"/>
                </a:solidFill>
                <a:latin typeface="Adobe Fangsong Std R" pitchFamily="18" charset="-128"/>
                <a:ea typeface="Adobe Fangsong Std R" pitchFamily="18" charset="-128"/>
              </a:rPr>
              <a:t>u</a:t>
            </a:r>
            <a:r>
              <a:rPr lang="en-US" dirty="0" smtClean="0">
                <a:solidFill>
                  <a:srgbClr val="0070C0"/>
                </a:solidFill>
                <a:latin typeface="Adobe Fangsong Std R" pitchFamily="18" charset="-128"/>
                <a:ea typeface="Adobe Fangsong Std R" pitchFamily="18" charset="-128"/>
              </a:rPr>
              <a:t>n portable, un </a:t>
            </a:r>
            <a:r>
              <a:rPr lang="en-US" dirty="0" err="1" smtClean="0">
                <a:solidFill>
                  <a:srgbClr val="0070C0"/>
                </a:solidFill>
                <a:latin typeface="Adobe Fangsong Std R" pitchFamily="18" charset="-128"/>
                <a:ea typeface="Adobe Fangsong Std R" pitchFamily="18" charset="-128"/>
              </a:rPr>
              <a:t>ordinateur</a:t>
            </a:r>
            <a:r>
              <a:rPr lang="en-US" dirty="0" smtClean="0">
                <a:solidFill>
                  <a:srgbClr val="0070C0"/>
                </a:solidFill>
                <a:latin typeface="Adobe Fangsong Std R" pitchFamily="18" charset="-128"/>
                <a:ea typeface="Adobe Fangsong Std R" pitchFamily="18" charset="-128"/>
              </a:rPr>
              <a:t>, un lit</a:t>
            </a:r>
          </a:p>
          <a:p>
            <a:pPr marL="0" indent="0" algn="ctr">
              <a:buNone/>
            </a:pPr>
            <a:r>
              <a:rPr lang="en-US" sz="6600" dirty="0" err="1" smtClean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une</a:t>
            </a:r>
            <a:r>
              <a:rPr lang="en-US" sz="6600" dirty="0" smtClean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 (a, an)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Ex. </a:t>
            </a:r>
            <a:r>
              <a:rPr lang="en-US" sz="3600" dirty="0" err="1" smtClean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une</a:t>
            </a:r>
            <a:r>
              <a:rPr lang="en-US" sz="3600" dirty="0" smtClean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guitare</a:t>
            </a:r>
            <a:r>
              <a:rPr lang="en-US" sz="3600" dirty="0" smtClean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une</a:t>
            </a:r>
            <a:r>
              <a:rPr lang="en-US" sz="3600" dirty="0" smtClean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personne</a:t>
            </a:r>
            <a:r>
              <a:rPr lang="en-US" sz="3600" dirty="0" smtClean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une</a:t>
            </a:r>
            <a:r>
              <a:rPr lang="en-US" sz="3600" dirty="0" smtClean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 chaise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9534"/>
            <a:ext cx="190881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2860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5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Definite Articles</a:t>
            </a:r>
            <a:endParaRPr lang="en-US" dirty="0"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</a:rPr>
              <a:t>l</a:t>
            </a:r>
            <a:r>
              <a:rPr lang="en-US" sz="4000" dirty="0" smtClean="0">
                <a:solidFill>
                  <a:srgbClr val="0070C0"/>
                </a:solidFill>
              </a:rPr>
              <a:t>e (the)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Ex. le chat, le </a:t>
            </a:r>
            <a:r>
              <a:rPr lang="en-US" sz="4000" dirty="0" err="1" smtClean="0">
                <a:solidFill>
                  <a:srgbClr val="0070C0"/>
                </a:solidFill>
              </a:rPr>
              <a:t>stylo</a:t>
            </a:r>
            <a:r>
              <a:rPr lang="en-US" sz="4000" dirty="0" smtClean="0">
                <a:solidFill>
                  <a:srgbClr val="0070C0"/>
                </a:solidFill>
              </a:rPr>
              <a:t>, </a:t>
            </a:r>
            <a:r>
              <a:rPr lang="en-US" sz="4000" dirty="0" smtClean="0">
                <a:solidFill>
                  <a:srgbClr val="0070C0"/>
                </a:solidFill>
              </a:rPr>
              <a:t>le prof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la (the)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Ex. la </a:t>
            </a:r>
            <a:r>
              <a:rPr lang="en-US" sz="4000" dirty="0" err="1" smtClean="0">
                <a:solidFill>
                  <a:srgbClr val="FF0000"/>
                </a:solidFill>
              </a:rPr>
              <a:t>fille</a:t>
            </a:r>
            <a:r>
              <a:rPr lang="en-US" sz="4000" dirty="0" smtClean="0">
                <a:solidFill>
                  <a:srgbClr val="FF0000"/>
                </a:solidFill>
              </a:rPr>
              <a:t>, la </a:t>
            </a:r>
            <a:r>
              <a:rPr lang="en-US" sz="4000" dirty="0" err="1" smtClean="0">
                <a:solidFill>
                  <a:srgbClr val="FF0000"/>
                </a:solidFill>
              </a:rPr>
              <a:t>raquette</a:t>
            </a:r>
            <a:r>
              <a:rPr lang="en-US" sz="4000" dirty="0" smtClean="0">
                <a:solidFill>
                  <a:srgbClr val="FF0000"/>
                </a:solidFill>
              </a:rPr>
              <a:t>, la </a:t>
            </a:r>
            <a:r>
              <a:rPr lang="en-US" sz="4000" dirty="0" err="1" smtClean="0">
                <a:solidFill>
                  <a:srgbClr val="FF0000"/>
                </a:solidFill>
              </a:rPr>
              <a:t>personne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3812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24" y="166687"/>
            <a:ext cx="2470476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18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noms</a:t>
            </a:r>
            <a:r>
              <a:rPr lang="en-US" dirty="0" smtClean="0"/>
              <a:t> et les articles : le </a:t>
            </a:r>
            <a:r>
              <a:rPr lang="en-US" dirty="0" err="1" smtClean="0"/>
              <a:t>pluriel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40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77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Definite Articles: Plural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7030A0"/>
                </a:solidFill>
              </a:rPr>
              <a:t>l</a:t>
            </a:r>
            <a:r>
              <a:rPr lang="en-US" sz="7200" dirty="0" smtClean="0">
                <a:solidFill>
                  <a:srgbClr val="7030A0"/>
                </a:solidFill>
              </a:rPr>
              <a:t>es (the)</a:t>
            </a:r>
          </a:p>
          <a:p>
            <a:pPr marL="0" indent="0" algn="ctr">
              <a:buNone/>
            </a:pPr>
            <a:r>
              <a:rPr lang="en-US" sz="4400" dirty="0" smtClean="0">
                <a:latin typeface="Adobe Caslon Pro" pitchFamily="18" charset="0"/>
              </a:rPr>
              <a:t>ex. les </a:t>
            </a:r>
            <a:r>
              <a:rPr lang="en-US" sz="4400" dirty="0" err="1" smtClean="0">
                <a:latin typeface="Adobe Caslon Pro" pitchFamily="18" charset="0"/>
              </a:rPr>
              <a:t>garçons</a:t>
            </a:r>
            <a:r>
              <a:rPr lang="en-US" sz="4400" dirty="0" smtClean="0">
                <a:latin typeface="Adobe Caslon Pro" pitchFamily="18" charset="0"/>
              </a:rPr>
              <a:t>, les </a:t>
            </a:r>
            <a:r>
              <a:rPr lang="en-US" sz="4400" dirty="0" err="1" smtClean="0">
                <a:latin typeface="Adobe Caslon Pro" pitchFamily="18" charset="0"/>
              </a:rPr>
              <a:t>filles</a:t>
            </a:r>
            <a:r>
              <a:rPr lang="en-US" sz="4400" dirty="0" smtClean="0">
                <a:latin typeface="Adobe Caslon Pro" pitchFamily="18" charset="0"/>
              </a:rPr>
              <a:t>, </a:t>
            </a:r>
          </a:p>
          <a:p>
            <a:pPr marL="0" indent="0" algn="ctr">
              <a:buNone/>
            </a:pPr>
            <a:r>
              <a:rPr lang="en-US" sz="4400" dirty="0" smtClean="0">
                <a:latin typeface="Adobe Caslon Pro" pitchFamily="18" charset="0"/>
              </a:rPr>
              <a:t>les portables</a:t>
            </a:r>
            <a:endParaRPr lang="en-US" sz="4400" dirty="0">
              <a:latin typeface="Adobe Caslon Pro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06613"/>
            <a:ext cx="359453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59317"/>
            <a:ext cx="3803068" cy="253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Indefinite articles: Plural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8000" dirty="0">
                <a:solidFill>
                  <a:srgbClr val="7030A0"/>
                </a:solidFill>
              </a:rPr>
              <a:t>d</a:t>
            </a:r>
            <a:r>
              <a:rPr lang="en-US" sz="8000" dirty="0" smtClean="0">
                <a:solidFill>
                  <a:srgbClr val="7030A0"/>
                </a:solidFill>
              </a:rPr>
              <a:t>es (some)</a:t>
            </a:r>
          </a:p>
          <a:p>
            <a:pPr marL="457200" lvl="1" indent="0" algn="ctr">
              <a:buNone/>
            </a:pPr>
            <a:r>
              <a:rPr lang="en-US" sz="3200" dirty="0" smtClean="0"/>
              <a:t>ex. des </a:t>
            </a:r>
            <a:r>
              <a:rPr lang="en-US" sz="3200" dirty="0" err="1" smtClean="0"/>
              <a:t>livres</a:t>
            </a:r>
            <a:r>
              <a:rPr lang="en-US" sz="3200" dirty="0" smtClean="0"/>
              <a:t>, des </a:t>
            </a:r>
            <a:r>
              <a:rPr lang="en-US" sz="3200" dirty="0" err="1" smtClean="0"/>
              <a:t>raquettes</a:t>
            </a:r>
            <a:r>
              <a:rPr lang="en-US" sz="3200" dirty="0" smtClean="0"/>
              <a:t>, des sacs</a:t>
            </a:r>
          </a:p>
          <a:p>
            <a:pPr marL="457200" lvl="1" indent="0" algn="ctr">
              <a:buNone/>
            </a:pPr>
            <a:r>
              <a:rPr lang="en-US" sz="3200" dirty="0" smtClean="0"/>
              <a:t>(some books, some rackets, some bags)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369570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67200"/>
            <a:ext cx="1409298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18398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say there is/there are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>
                <a:latin typeface="Adobe Caslon Pro" pitchFamily="18" charset="0"/>
              </a:rPr>
              <a:t>Use</a:t>
            </a:r>
            <a:r>
              <a:rPr lang="en-US" sz="6600" dirty="0" smtClean="0">
                <a:latin typeface="Harrington" pitchFamily="82" charset="0"/>
              </a:rPr>
              <a:t> </a:t>
            </a:r>
            <a:r>
              <a:rPr lang="en-US" sz="6600" dirty="0" err="1" smtClean="0">
                <a:latin typeface="Harrington" pitchFamily="82" charset="0"/>
              </a:rPr>
              <a:t>il</a:t>
            </a:r>
            <a:r>
              <a:rPr lang="en-US" sz="6600" dirty="0" smtClean="0">
                <a:latin typeface="Harrington" pitchFamily="82" charset="0"/>
              </a:rPr>
              <a:t> y a …</a:t>
            </a:r>
          </a:p>
          <a:p>
            <a:pPr marL="0" indent="0">
              <a:buNone/>
            </a:pPr>
            <a:r>
              <a:rPr lang="en-US" sz="3900" dirty="0" smtClean="0">
                <a:latin typeface="Harrington" pitchFamily="82" charset="0"/>
              </a:rPr>
              <a:t>Ex. Il y a des </a:t>
            </a:r>
            <a:r>
              <a:rPr lang="en-US" sz="3900" dirty="0" err="1" smtClean="0">
                <a:latin typeface="Harrington" pitchFamily="82" charset="0"/>
              </a:rPr>
              <a:t>cochons</a:t>
            </a:r>
            <a:r>
              <a:rPr lang="en-US" sz="3900" dirty="0" smtClean="0">
                <a:latin typeface="Harrington" pitchFamily="82" charset="0"/>
              </a:rPr>
              <a:t> </a:t>
            </a:r>
            <a:r>
              <a:rPr lang="en-US" sz="3900" dirty="0" err="1" smtClean="0">
                <a:latin typeface="Harrington" pitchFamily="82" charset="0"/>
              </a:rPr>
              <a:t>dans</a:t>
            </a:r>
            <a:r>
              <a:rPr lang="en-US" sz="3900" dirty="0" smtClean="0">
                <a:latin typeface="Harrington" pitchFamily="82" charset="0"/>
              </a:rPr>
              <a:t> la </a:t>
            </a:r>
            <a:r>
              <a:rPr lang="en-US" sz="3900" dirty="0" err="1" smtClean="0">
                <a:latin typeface="Harrington" pitchFamily="82" charset="0"/>
              </a:rPr>
              <a:t>classe</a:t>
            </a:r>
            <a:r>
              <a:rPr lang="en-US" sz="3900" dirty="0" smtClean="0">
                <a:latin typeface="Harrington" pitchFamily="82" charset="0"/>
              </a:rPr>
              <a:t>! (There are some pigs in class!)</a:t>
            </a:r>
            <a:endParaRPr lang="en-US" sz="3900" dirty="0">
              <a:latin typeface="Harrington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34925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03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pronounce this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… make the </a:t>
            </a:r>
            <a:r>
              <a:rPr lang="en-US" dirty="0" err="1" smtClean="0"/>
              <a:t>liason</a:t>
            </a:r>
            <a:r>
              <a:rPr lang="en-US" dirty="0" smtClean="0"/>
              <a:t>! It almost sounds like a z in between the words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</a:t>
            </a:r>
            <a:r>
              <a:rPr lang="en-US" dirty="0" smtClean="0"/>
              <a:t>es </a:t>
            </a:r>
            <a:r>
              <a:rPr lang="en-US" dirty="0" err="1" smtClean="0"/>
              <a:t>affiches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les </a:t>
            </a:r>
            <a:r>
              <a:rPr lang="en-US" dirty="0" err="1" smtClean="0"/>
              <a:t>ordinateurs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es </a:t>
            </a:r>
            <a:r>
              <a:rPr lang="en-US" dirty="0" err="1" smtClean="0"/>
              <a:t>affiches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des </a:t>
            </a:r>
            <a:r>
              <a:rPr lang="en-US" dirty="0" err="1" smtClean="0"/>
              <a:t>ordinateurs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10" y="4572000"/>
            <a:ext cx="2961290" cy="222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9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y a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smtClean="0"/>
              <a:t>le sac?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\\H0528sfs01\Home$\Staff\mgillis\Desktop\school suppl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6746833" cy="449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189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Les noms et les articles</vt:lpstr>
      <vt:lpstr>Indefinite articles</vt:lpstr>
      <vt:lpstr>Definite Articles</vt:lpstr>
      <vt:lpstr>Les noms et les articles : le pluriel</vt:lpstr>
      <vt:lpstr>Definite Articles: Plural</vt:lpstr>
      <vt:lpstr>Indefinite articles: Plural</vt:lpstr>
      <vt:lpstr>To say there is/there are …</vt:lpstr>
      <vt:lpstr>When you pronounce this …</vt:lpstr>
      <vt:lpstr>Qu’est-ce qu’il y a dans le sac?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noms et les articles</dc:title>
  <dc:creator>Allison Albino</dc:creator>
  <cp:lastModifiedBy>Monique Gillis</cp:lastModifiedBy>
  <cp:revision>6</cp:revision>
  <dcterms:created xsi:type="dcterms:W3CDTF">2012-02-29T15:47:36Z</dcterms:created>
  <dcterms:modified xsi:type="dcterms:W3CDTF">2015-10-23T16:49:25Z</dcterms:modified>
</cp:coreProperties>
</file>